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6" r:id="rId1"/>
  </p:sldMasterIdLst>
  <p:notesMasterIdLst>
    <p:notesMasterId r:id="rId32"/>
  </p:notesMasterIdLst>
  <p:sldIdLst>
    <p:sldId id="389" r:id="rId2"/>
    <p:sldId id="390" r:id="rId3"/>
    <p:sldId id="338" r:id="rId4"/>
    <p:sldId id="347" r:id="rId5"/>
    <p:sldId id="348" r:id="rId6"/>
    <p:sldId id="350" r:id="rId7"/>
    <p:sldId id="353" r:id="rId8"/>
    <p:sldId id="354" r:id="rId9"/>
    <p:sldId id="355" r:id="rId10"/>
    <p:sldId id="345" r:id="rId11"/>
    <p:sldId id="356" r:id="rId12"/>
    <p:sldId id="360" r:id="rId13"/>
    <p:sldId id="361" r:id="rId14"/>
    <p:sldId id="379" r:id="rId15"/>
    <p:sldId id="380" r:id="rId16"/>
    <p:sldId id="381" r:id="rId17"/>
    <p:sldId id="382" r:id="rId18"/>
    <p:sldId id="362" r:id="rId19"/>
    <p:sldId id="384" r:id="rId20"/>
    <p:sldId id="365" r:id="rId21"/>
    <p:sldId id="385" r:id="rId22"/>
    <p:sldId id="367" r:id="rId23"/>
    <p:sldId id="386" r:id="rId24"/>
    <p:sldId id="387" r:id="rId25"/>
    <p:sldId id="371" r:id="rId26"/>
    <p:sldId id="370" r:id="rId27"/>
    <p:sldId id="391" r:id="rId28"/>
    <p:sldId id="392" r:id="rId29"/>
    <p:sldId id="393" r:id="rId30"/>
    <p:sldId id="395" r:id="rId3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33"/>
      <p: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Book Antiqua" panose="02040602050305030304" pitchFamily="18" charset="0"/>
      <p:regular r:id="rId43"/>
      <p:bold r:id="rId44"/>
      <p:italic r:id="rId45"/>
      <p:boldItalic r:id="rId46"/>
    </p:embeddedFont>
    <p:embeddedFont>
      <p:font typeface="Wingdings 2" panose="05020102010507070707" pitchFamily="18" charset="2"/>
      <p:regular r:id="rId47"/>
    </p:embeddedFont>
    <p:embeddedFont>
      <p:font typeface="NikoshBAN" panose="02000000000000000000" pitchFamily="2" charset="0"/>
      <p:regular r:id="rId48"/>
    </p:embeddedFont>
    <p:embeddedFont>
      <p:font typeface="Corbel" panose="020B0503020204020204" pitchFamily="34" charset="0"/>
      <p:regular r:id="rId49"/>
      <p:bold r:id="rId50"/>
      <p:italic r:id="rId51"/>
      <p:boldItalic r:id="rId52"/>
    </p:embeddedFont>
    <p:embeddedFont>
      <p:font typeface="Garamond" panose="02020404030301010803" pitchFamily="18" charset="0"/>
      <p:regular r:id="rId53"/>
      <p:bold r:id="rId54"/>
      <p: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60093"/>
    <a:srgbClr val="CC0066"/>
    <a:srgbClr val="66FF33"/>
    <a:srgbClr val="FF00FF"/>
    <a:srgbClr val="FF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8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7CDB-0EC3-4820-AC73-6F4E6BDFF35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364C7-BF11-4B43-9ED9-33B9856C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IN" altLang="en-US" smtClean="0">
                <a:ea typeface="Vrinda"/>
              </a:rPr>
              <a:t>দর্পণটির নাম কী? লক্ষ্যবস্তুর অবস্থান কোথায়? এর প্রকৃতি কীরূপ?  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771E8-B515-406F-B153-F8DC182852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7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IN" altLang="en-US" smtClean="0">
                <a:ea typeface="Vrinda"/>
              </a:rPr>
              <a:t>দর্পণটির নাম কী? লক্ষ্যবস্তুর অবস্থান কোথায়? এর প্রকৃতি কীরূপ?  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1717D-A32D-4703-8466-49DD9C30E3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2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IN" altLang="en-US" smtClean="0">
                <a:ea typeface="Vrinda"/>
              </a:rPr>
              <a:t>দর্পণটির নাম কী? লক্ষ্যবস্তুর অবস্থান কোথায়? এর প্রকৃতি কীরূপ? 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F15E4-60EB-459A-90FA-8126A5A988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9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IN" altLang="en-US" smtClean="0">
                <a:ea typeface="Vrinda"/>
              </a:rPr>
              <a:t>দর্পণটির নাম কী? লক্ষ্যবস্তুর অবস্থান কোথায়? এর প্রকৃতি কীরূপ?  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1EA56-FCA5-43BD-BA2B-C90CD2111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IN" altLang="en-US" smtClean="0">
                <a:ea typeface="Vrinda"/>
              </a:rPr>
              <a:t>দর্পণটির নাম কী? লক্ষ্যবস্তুর অবস্থান কোথায়? এর প্রকৃতি কীরূপ?  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1EA56-FCA5-43BD-BA2B-C90CD2111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5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IN" altLang="en-US" smtClean="0">
                <a:ea typeface="Vrinda"/>
              </a:rPr>
              <a:t>দর্পণটির নাম কী? লক্ষ্যবস্তুর অবস্থান কোথায়? এর প্রকৃতি কীরূপ?  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771E8-B515-406F-B153-F8DC182852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3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2924EEE-2B61-4FDD-A285-2D7F77EDD92D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FC68E70-7E87-4A5B-859D-3A15367731F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CA38AA-DBE0-498B-94DD-6B84424C4FE0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62E69E3-1873-4C3B-AE1D-38D01EB4FFB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6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24AE473-B518-45F0-ACD2-74CD6F58A110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79ECBB-C6F1-4647-98DD-63CA7588CD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1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A0964A5-7858-4F68-9691-D06EA5FA2DAA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3707D07-0081-488E-AD67-BF159E03D39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8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5FDFA1-05EC-4A85-8F1D-0A5E1D5E5D7A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9AF88FD-A3D2-4D7E-9ACA-9A82F909D21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9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3021972-6754-4305-85FB-DE07D63F4C65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6028D2-2319-4652-8D31-7A36E580BA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4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DEF4C34-F4DF-433E-87F7-B07EC63F8B73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6198F7-48FB-4CEF-BAD9-D0B5DD4F98B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2FE79C8-3190-4D01-B89D-E5EEC1A1C598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0855EBE-08B6-4447-959C-0778A35C76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77BB6AD-8454-41F1-B94E-A9B7F45B63B6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789AF3C-B813-42B4-A0BA-D1DEA752A38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9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1B9CC1F-E6DD-4E6E-811A-8CB35BF698C9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6C20120-0985-4FA1-9650-B44B3AF53A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1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410617-B736-4D14-A85E-E3BA734A1AF0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DAD19D0-D07D-4426-A0F5-938193D1370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5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3C828FED-EF74-445C-854B-B3B83D3D2258}" type="datetimeFigureOut">
              <a:rPr lang="en-US" smtClean="0"/>
              <a:pPr defTabSz="685800"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CE9A02A5-48CD-4ECB-8AE1-598B4E14EE5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19550" y="4105147"/>
            <a:ext cx="4400551" cy="1244199"/>
          </a:xfrm>
          <a:prstGeom prst="wedgeRoundRectCallout">
            <a:avLst>
              <a:gd name="adj1" fmla="val -61177"/>
              <a:gd name="adj2" fmla="val -186856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124">
              <a:defRPr/>
            </a:pPr>
            <a:endParaRPr lang="en-US" sz="3000" b="1" kern="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195" y="4176496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/>
            <a:r>
              <a:rPr lang="bn-IN" sz="1400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202" y="283456"/>
            <a:ext cx="4969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72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865214"/>
            <a:ext cx="3810000" cy="36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600200" y="2477869"/>
            <a:ext cx="5889804" cy="2912097"/>
            <a:chOff x="405684" y="524814"/>
            <a:chExt cx="8332631" cy="5808372"/>
          </a:xfrm>
        </p:grpSpPr>
        <p:grpSp>
          <p:nvGrpSpPr>
            <p:cNvPr id="13" name="Group 12"/>
            <p:cNvGrpSpPr/>
            <p:nvPr/>
          </p:nvGrpSpPr>
          <p:grpSpPr>
            <a:xfrm>
              <a:off x="405684" y="524814"/>
              <a:ext cx="8332631" cy="5808372"/>
              <a:chOff x="405684" y="524814"/>
              <a:chExt cx="8332631" cy="580837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05684" y="524814"/>
                <a:ext cx="8332631" cy="5808372"/>
                <a:chOff x="405684" y="524814"/>
                <a:chExt cx="8332631" cy="5808372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5684" y="524814"/>
                  <a:ext cx="8332631" cy="580837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1474694" y="4724400"/>
                  <a:ext cx="228600" cy="9906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blipFill>
                      <a:blip r:embed="rId3"/>
                      <a:tile tx="0" ty="0" sx="100000" sy="100000" flip="none" algn="tl"/>
                    </a:blipFill>
                  </a:endParaRPr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385047" y="5486400"/>
                <a:ext cx="304800" cy="3048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blipFill>
                    <a:blip r:embed="rId3"/>
                    <a:tile tx="0" ty="0" sx="100000" sy="100000" flip="none" algn="tl"/>
                  </a:blipFill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1272988" y="5634318"/>
              <a:ext cx="255494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blipFill>
                  <a:blip r:embed="rId3"/>
                  <a:tile tx="0" ty="0" sx="100000" sy="100000" flip="none" algn="tl"/>
                </a:blip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81">
            <a:off x="3642808" y="1965809"/>
            <a:ext cx="891405" cy="102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8999" y="171538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6423">
            <a:off x="1537989" y="1855084"/>
            <a:ext cx="822325" cy="94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399926">
            <a:off x="753299" y="1577741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অবতল দর্পণ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3629">
            <a:off x="6488517" y="1811202"/>
            <a:ext cx="953611" cy="10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894726">
            <a:off x="6615237" y="1577740"/>
            <a:ext cx="133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বস্তু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303" y="5772004"/>
            <a:ext cx="472301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অবতল দর্পণে সৃষ্ট বাস্তব প্রতিবিম্ব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wn Ribbon 16">
            <a:hlinkClick r:id="rId6" action="ppaction://hlinksldjump"/>
          </p:cNvPr>
          <p:cNvSpPr/>
          <p:nvPr/>
        </p:nvSpPr>
        <p:spPr>
          <a:xfrm>
            <a:off x="2649071" y="510988"/>
            <a:ext cx="3659049" cy="708212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উপ</a:t>
            </a:r>
            <a:r>
              <a:rPr lang="en-US" sz="36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1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5" y="336176"/>
            <a:ext cx="8438501" cy="616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ular Callout 5"/>
          <p:cNvSpPr/>
          <p:nvPr/>
        </p:nvSpPr>
        <p:spPr>
          <a:xfrm>
            <a:off x="533400" y="1158283"/>
            <a:ext cx="3886200" cy="1280117"/>
          </a:xfrm>
          <a:prstGeom prst="wedgeRectCallout">
            <a:avLst>
              <a:gd name="adj1" fmla="val -9973"/>
              <a:gd name="adj2" fmla="val 85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দর্পণ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চিত্রানুযায়ী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বেঞ্চের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419600" y="5029200"/>
            <a:ext cx="3581400" cy="990600"/>
          </a:xfrm>
          <a:prstGeom prst="wedgeRoundRectCallout">
            <a:avLst>
              <a:gd name="adj1" fmla="val -64745"/>
              <a:gd name="adj2" fmla="val -131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চিত্রানুযায়ী দর্পণের সামনে একটি মোম প্রজ্জলিত করে রাখা হয়।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715000" y="685800"/>
            <a:ext cx="2819400" cy="1191064"/>
          </a:xfrm>
          <a:prstGeom prst="wedgeRoundRectCallout">
            <a:avLst>
              <a:gd name="adj1" fmla="val 11867"/>
              <a:gd name="adj2" fmla="val 756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প্রতিবিম্বটিকে দেখার জন্যে দর্পণের সামনে সাদা কাগজ দিয়ে পর্দার ব্যবস্থা করা হয়।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Ribbon 6">
            <a:hlinkClick r:id="rId3" action="ppaction://hlinksldjump"/>
          </p:cNvPr>
          <p:cNvSpPr/>
          <p:nvPr/>
        </p:nvSpPr>
        <p:spPr>
          <a:xfrm>
            <a:off x="3090012" y="411053"/>
            <a:ext cx="2659176" cy="708212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 ধারা  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4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0" y="381000"/>
            <a:ext cx="8404412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501763" y="4499190"/>
            <a:ext cx="423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2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3200" b="1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দর্পণ </a:t>
            </a:r>
            <a:r>
              <a:rPr lang="bn-IN" sz="32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সৃষ্ট প্রতিবিম্বের-</a:t>
            </a:r>
            <a:endParaRPr lang="en-US" sz="3200" b="1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4412" y="4926706"/>
            <a:ext cx="3270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28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অবস্থানঃ </a:t>
            </a:r>
            <a:r>
              <a:rPr lang="bn-IN" sz="2800" b="1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2f</a:t>
            </a:r>
            <a:r>
              <a:rPr lang="en-US" sz="28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2800" b="1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বাইরে।</a:t>
            </a:r>
            <a:endParaRPr lang="en-US" sz="2800" b="1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4412" y="5602941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28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প্রকৃতিঃ বাস্তব ও উল্টো।</a:t>
            </a:r>
            <a:endParaRPr lang="en-US" sz="2800" b="1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8894" y="5270830"/>
            <a:ext cx="35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28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আকৃতিঃ লক্ষবস্তুর চেয়ে </a:t>
            </a:r>
            <a:r>
              <a:rPr lang="en-US" sz="2800" b="1" dirty="0" err="1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bn-IN" sz="2800" b="1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Ribbon 7">
            <a:hlinkClick r:id="rId3" action="ppaction://hlinksldjump"/>
          </p:cNvPr>
          <p:cNvSpPr/>
          <p:nvPr/>
        </p:nvSpPr>
        <p:spPr>
          <a:xfrm>
            <a:off x="2672238" y="685800"/>
            <a:ext cx="3659049" cy="708212"/>
          </a:xfrm>
          <a:prstGeom prst="ribbon">
            <a:avLst>
              <a:gd name="adj1" fmla="val 15077"/>
              <a:gd name="adj2" fmla="val 46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   </a:t>
            </a:r>
            <a:endParaRPr lang="en-US" sz="36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9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12222" r="38333" b="14444"/>
          <a:stretch/>
        </p:blipFill>
        <p:spPr>
          <a:xfrm>
            <a:off x="6839142" y="1895286"/>
            <a:ext cx="1369417" cy="3615257"/>
          </a:xfrm>
          <a:prstGeom prst="round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962400" y="2491982"/>
            <a:ext cx="1322968" cy="1565657"/>
            <a:chOff x="2368047" y="1120590"/>
            <a:chExt cx="1877228" cy="2529168"/>
          </a:xfrm>
        </p:grpSpPr>
        <p:grpSp>
          <p:nvGrpSpPr>
            <p:cNvPr id="27" name="Group 26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9486" y="1731870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Moon 29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10800000">
            <a:off x="860534" y="2950771"/>
            <a:ext cx="2376478" cy="2927604"/>
            <a:chOff x="2368047" y="1120590"/>
            <a:chExt cx="1877228" cy="2529168"/>
          </a:xfrm>
        </p:grpSpPr>
        <p:grpSp>
          <p:nvGrpSpPr>
            <p:cNvPr id="35" name="Group 34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Moon 37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2126" y="3604885"/>
            <a:ext cx="6224135" cy="95830"/>
            <a:chOff x="5292774" y="2579980"/>
            <a:chExt cx="2811324" cy="58375"/>
          </a:xfrm>
        </p:grpSpPr>
        <p:grpSp>
          <p:nvGrpSpPr>
            <p:cNvPr id="43" name="Group 42"/>
            <p:cNvGrpSpPr/>
            <p:nvPr/>
          </p:nvGrpSpPr>
          <p:grpSpPr>
            <a:xfrm>
              <a:off x="5292774" y="2579980"/>
              <a:ext cx="2811324" cy="58375"/>
              <a:chOff x="6016825" y="2557321"/>
              <a:chExt cx="1374575" cy="49035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6016825" y="2578877"/>
                <a:ext cx="1374575" cy="12653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" name="Isosceles Triangle 45"/>
              <p:cNvSpPr/>
              <p:nvPr/>
            </p:nvSpPr>
            <p:spPr>
              <a:xfrm rot="5400000">
                <a:off x="6778708" y="2569732"/>
                <a:ext cx="49035" cy="24213"/>
              </a:xfrm>
              <a:prstGeom prst="triangle">
                <a:avLst/>
              </a:prstGeom>
              <a:solidFill>
                <a:schemeClr val="accent2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Isosceles Triangle 43"/>
            <p:cNvSpPr/>
            <p:nvPr/>
          </p:nvSpPr>
          <p:spPr>
            <a:xfrm rot="16416929" flipH="1">
              <a:off x="7815047" y="2587893"/>
              <a:ext cx="47471" cy="45234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28420" y="3715021"/>
            <a:ext cx="45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2164" y="3652035"/>
            <a:ext cx="43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707055" y="2834246"/>
            <a:ext cx="2983593" cy="95311"/>
            <a:chOff x="5960788" y="2550056"/>
            <a:chExt cx="1430612" cy="69440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5960788" y="2578876"/>
              <a:ext cx="1430612" cy="23512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Isosceles Triangle 53"/>
            <p:cNvSpPr/>
            <p:nvPr/>
          </p:nvSpPr>
          <p:spPr>
            <a:xfrm rot="5400000">
              <a:off x="6384668" y="2564781"/>
              <a:ext cx="69440" cy="39989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7865513">
            <a:off x="3601866" y="852517"/>
            <a:ext cx="2723400" cy="5825041"/>
            <a:chOff x="6398618" y="-3888447"/>
            <a:chExt cx="533955" cy="13902369"/>
          </a:xfrm>
        </p:grpSpPr>
        <p:cxnSp>
          <p:nvCxnSpPr>
            <p:cNvPr id="56" name="Straight Connector 55"/>
            <p:cNvCxnSpPr/>
            <p:nvPr/>
          </p:nvCxnSpPr>
          <p:spPr>
            <a:xfrm rot="13734487" flipH="1">
              <a:off x="-231589" y="2849760"/>
              <a:ext cx="13902369" cy="42595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Isosceles Triangle 56"/>
            <p:cNvSpPr/>
            <p:nvPr/>
          </p:nvSpPr>
          <p:spPr>
            <a:xfrm rot="6453131">
              <a:off x="6243447" y="987540"/>
              <a:ext cx="322514" cy="12172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 rot="1661264">
            <a:off x="4707490" y="2907491"/>
            <a:ext cx="2623808" cy="2035730"/>
            <a:chOff x="6246227" y="1033082"/>
            <a:chExt cx="987896" cy="2795734"/>
          </a:xfrm>
        </p:grpSpPr>
        <p:cxnSp>
          <p:nvCxnSpPr>
            <p:cNvPr id="64" name="Straight Connector 63"/>
            <p:cNvCxnSpPr/>
            <p:nvPr/>
          </p:nvCxnSpPr>
          <p:spPr>
            <a:xfrm rot="19938736">
              <a:off x="6246227" y="1033082"/>
              <a:ext cx="987896" cy="279573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Isosceles Triangle 64"/>
            <p:cNvSpPr/>
            <p:nvPr/>
          </p:nvSpPr>
          <p:spPr>
            <a:xfrm rot="16767250" flipH="1" flipV="1">
              <a:off x="6326485" y="2207804"/>
              <a:ext cx="165031" cy="34865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870000" y="4879089"/>
            <a:ext cx="5461298" cy="182115"/>
            <a:chOff x="5376874" y="2574480"/>
            <a:chExt cx="2707316" cy="149910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5376874" y="2615508"/>
              <a:ext cx="2707316" cy="108882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Isosceles Triangle 72"/>
            <p:cNvSpPr/>
            <p:nvPr/>
          </p:nvSpPr>
          <p:spPr>
            <a:xfrm rot="16416929" flipH="1">
              <a:off x="7781508" y="2608344"/>
              <a:ext cx="90392" cy="22664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6416">
            <a:off x="13407" y="3962476"/>
            <a:ext cx="2076231" cy="127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1702479" y="3029897"/>
            <a:ext cx="346540" cy="447877"/>
          </a:xfrm>
          <a:prstGeom prst="downArrow">
            <a:avLst/>
          </a:prstGeom>
          <a:solidFill>
            <a:srgbClr val="00B0F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>
            <a:off x="4586386" y="2256601"/>
            <a:ext cx="346540" cy="458801"/>
          </a:xfrm>
          <a:prstGeom prst="downArrow">
            <a:avLst/>
          </a:prstGeom>
          <a:solidFill>
            <a:srgbClr val="00B0F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rot="1501978">
            <a:off x="7303775" y="1684279"/>
            <a:ext cx="346540" cy="454982"/>
          </a:xfrm>
          <a:prstGeom prst="downArrow">
            <a:avLst/>
          </a:prstGeom>
          <a:solidFill>
            <a:srgbClr val="00B0F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6520" y="2395333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4587" y="163601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383285">
            <a:off x="6989003" y="1434667"/>
            <a:ext cx="173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অবতল দর্পণ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7294" y="5355777"/>
            <a:ext cx="37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প্রতিবিম্বের অবস্থানঃ ২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763" y="5628696"/>
            <a:ext cx="299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আকৃতিঃ লক্ষ্যবস্তুর চেয়ে বড়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4013" y="5930181"/>
            <a:ext cx="256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প্রকৃতিঃ বাস্তব ও উল্টো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Down Ribbon 48">
            <a:hlinkClick r:id="rId5" action="ppaction://hlinksldjump"/>
          </p:cNvPr>
          <p:cNvSpPr/>
          <p:nvPr/>
        </p:nvSpPr>
        <p:spPr>
          <a:xfrm>
            <a:off x="1951586" y="457612"/>
            <a:ext cx="5298126" cy="708212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 গঠন প্রক্রিয়ার বিশ্লেষণ  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7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" grpId="0" animBg="1"/>
      <p:bldP spid="58" grpId="0" animBg="1"/>
      <p:bldP spid="59" grpId="0" animBg="1"/>
      <p:bldP spid="6" grpId="0"/>
      <p:bldP spid="7" grpId="0"/>
      <p:bldP spid="8" grpId="0"/>
      <p:bldP spid="10" grpId="0"/>
      <p:bldP spid="11" grpId="0"/>
      <p:bldP spid="12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5177135"/>
            <a:ext cx="165735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বক্রতার কেন্দ্রে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00450" y="5177135"/>
            <a:ext cx="188595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ও উল্টো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6400" y="5177135"/>
            <a:ext cx="188595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লক্ষ্যবস্তুর সমান 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43100" y="2091372"/>
            <a:ext cx="5429250" cy="2778919"/>
            <a:chOff x="1066800" y="914399"/>
            <a:chExt cx="7239000" cy="370522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TextBox 38"/>
            <p:cNvSpPr txBox="1"/>
            <p:nvPr/>
          </p:nvSpPr>
          <p:spPr>
            <a:xfrm>
              <a:off x="3581400" y="2743200"/>
              <a:ext cx="504840" cy="553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67923" y="2829580"/>
              <a:ext cx="466368" cy="553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F</a:t>
              </a: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1760" r="-12865"/>
            <a:stretch/>
          </p:blipFill>
          <p:spPr bwMode="auto">
            <a:xfrm>
              <a:off x="1066800" y="914399"/>
              <a:ext cx="7239000" cy="370522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" name="Straight Connector 41"/>
            <p:cNvCxnSpPr/>
            <p:nvPr/>
          </p:nvCxnSpPr>
          <p:spPr>
            <a:xfrm flipV="1">
              <a:off x="1219200" y="2819400"/>
              <a:ext cx="6672277" cy="4393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891477" y="2590800"/>
              <a:ext cx="338123" cy="553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4081477" y="2775811"/>
              <a:ext cx="152400" cy="1531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Garamond" panose="02020404030301010803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867400" y="2742801"/>
              <a:ext cx="152400" cy="1531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Garamond" panose="02020404030301010803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3657600" y="2744688"/>
            <a:ext cx="3262313" cy="1918097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657600" y="4280595"/>
            <a:ext cx="3257550" cy="10715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286250" y="2764929"/>
            <a:ext cx="2633663" cy="15263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267200" y="2744688"/>
            <a:ext cx="2652713" cy="16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2126753"/>
            <a:ext cx="2335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 বক্রতার কেন্দ্রে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43251" y="2908994"/>
            <a:ext cx="92845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52912" y="4319885"/>
            <a:ext cx="106203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lowchart: Delay 24"/>
          <p:cNvSpPr/>
          <p:nvPr/>
        </p:nvSpPr>
        <p:spPr>
          <a:xfrm rot="16200000">
            <a:off x="3860006" y="3059013"/>
            <a:ext cx="795338" cy="190500"/>
          </a:xfrm>
          <a:prstGeom prst="flowChartDelay">
            <a:avLst/>
          </a:prstGeom>
          <a:solidFill>
            <a:srgbClr val="EA4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30" name="Flowchart: Delay 29"/>
          <p:cNvSpPr/>
          <p:nvPr/>
        </p:nvSpPr>
        <p:spPr>
          <a:xfrm rot="5400000" flipV="1">
            <a:off x="3881438" y="3821013"/>
            <a:ext cx="759619" cy="190500"/>
          </a:xfrm>
          <a:prstGeom prst="flowChartDelay">
            <a:avLst/>
          </a:prstGeom>
          <a:solidFill>
            <a:srgbClr val="EA4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51" y="2908994"/>
            <a:ext cx="92845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0062" y="4350841"/>
            <a:ext cx="94773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Delay 23"/>
          <p:cNvSpPr/>
          <p:nvPr/>
        </p:nvSpPr>
        <p:spPr>
          <a:xfrm rot="16200000">
            <a:off x="3855839" y="3054846"/>
            <a:ext cx="803672" cy="190500"/>
          </a:xfrm>
          <a:prstGeom prst="flowChartDelay">
            <a:avLst/>
          </a:prstGeom>
          <a:solidFill>
            <a:srgbClr val="EA4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31" name="Flowchart: Delay 30"/>
          <p:cNvSpPr/>
          <p:nvPr/>
        </p:nvSpPr>
        <p:spPr>
          <a:xfrm rot="5400000" flipV="1">
            <a:off x="3881438" y="3821013"/>
            <a:ext cx="759619" cy="190500"/>
          </a:xfrm>
          <a:prstGeom prst="flowChartDelay">
            <a:avLst/>
          </a:prstGeom>
          <a:solidFill>
            <a:srgbClr val="EA4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49491" y="3515022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94560" y="3460253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7947">
            <a:off x="2804948" y="4121622"/>
            <a:ext cx="1245949" cy="76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Down Ribbon 34">
            <a:hlinkClick r:id="rId5" action="ppaction://hlinksldjump"/>
          </p:cNvPr>
          <p:cNvSpPr/>
          <p:nvPr/>
        </p:nvSpPr>
        <p:spPr>
          <a:xfrm>
            <a:off x="1524000" y="510987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9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" grpId="0"/>
      <p:bldP spid="15" grpId="0" animBg="1"/>
      <p:bldP spid="16" grpId="0" animBg="1"/>
      <p:bldP spid="25" grpId="0" animBg="1"/>
      <p:bldP spid="30" grpId="0" animBg="1"/>
      <p:bldP spid="22" grpId="0" animBg="1"/>
      <p:bldP spid="23" grpId="0" animBg="1"/>
      <p:bldP spid="24" grpId="0" animBg="1"/>
      <p:bldP spid="31" grpId="0" animBg="1"/>
      <p:bldP spid="32" grpId="0"/>
      <p:bldP spid="33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12369" y="5245000"/>
            <a:ext cx="1888331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ও উল্টো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00700" y="5239888"/>
            <a:ext cx="1771650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বিবর্ধিত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43100" y="5245000"/>
            <a:ext cx="1769269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cs typeface="NikoshBAN" panose="02000000000000000000" pitchFamily="2" charset="0"/>
              </a:rPr>
              <a:t>C</a:t>
            </a: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বাহিরে 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43100" y="2082701"/>
            <a:ext cx="5429250" cy="2778919"/>
            <a:chOff x="1066800" y="1400175"/>
            <a:chExt cx="7239000" cy="3705225"/>
          </a:xfrm>
          <a:solidFill>
            <a:srgbClr val="F3E7FF"/>
          </a:solidFill>
        </p:grpSpPr>
        <p:sp>
          <p:nvSpPr>
            <p:cNvPr id="20" name="TextBox 19"/>
            <p:cNvSpPr txBox="1"/>
            <p:nvPr/>
          </p:nvSpPr>
          <p:spPr>
            <a:xfrm>
              <a:off x="3935501" y="3327143"/>
              <a:ext cx="504840" cy="553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65261" y="3349109"/>
              <a:ext cx="466368" cy="553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2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F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1760" r="-12865"/>
            <a:stretch/>
          </p:blipFill>
          <p:spPr bwMode="auto">
            <a:xfrm>
              <a:off x="1066800" y="1400175"/>
              <a:ext cx="7239000" cy="370522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219200" y="3305176"/>
              <a:ext cx="6672277" cy="4393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915227" y="3135951"/>
              <a:ext cx="338123" cy="4924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081477" y="3261587"/>
              <a:ext cx="152400" cy="1531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Garamond" panose="02020404030301010803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867400" y="3228577"/>
              <a:ext cx="152400" cy="1531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Garamond" panose="02020404030301010803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17577" y="3354364"/>
              <a:ext cx="338123" cy="4924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05977" y="3306127"/>
              <a:ext cx="338123" cy="4924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3257550" y="2716113"/>
            <a:ext cx="3662363" cy="2145506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27507" y="2082700"/>
            <a:ext cx="4628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 বক্রতার কেন্দ্র ও প্রধান ফোকাসের মধ্যে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200400" y="4642544"/>
            <a:ext cx="348615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67138" y="2879229"/>
            <a:ext cx="928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94360" y="3843635"/>
            <a:ext cx="1062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rot="16200000">
            <a:off x="4422577" y="3026271"/>
            <a:ext cx="794147" cy="190500"/>
          </a:xfrm>
          <a:prstGeom prst="flowChartDelay">
            <a:avLst/>
          </a:prstGeom>
          <a:solidFill>
            <a:srgbClr val="EA4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18" name="Flowchart: Delay 17"/>
          <p:cNvSpPr/>
          <p:nvPr/>
        </p:nvSpPr>
        <p:spPr>
          <a:xfrm rot="5400000" flipV="1">
            <a:off x="3062288" y="3990081"/>
            <a:ext cx="1114425" cy="190500"/>
          </a:xfrm>
          <a:prstGeom prst="flowChartDelay">
            <a:avLst/>
          </a:prstGeom>
          <a:solidFill>
            <a:srgbClr val="EA4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4819650" y="2724447"/>
            <a:ext cx="1866900" cy="19228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19650" y="2736354"/>
            <a:ext cx="2100263" cy="8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1530">
            <a:off x="2353590" y="4385567"/>
            <a:ext cx="1219052" cy="75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Down Ribbon 34">
            <a:hlinkClick r:id="rId5" action="ppaction://hlinksldjump"/>
          </p:cNvPr>
          <p:cNvSpPr/>
          <p:nvPr/>
        </p:nvSpPr>
        <p:spPr>
          <a:xfrm>
            <a:off x="1524000" y="587275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5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7" grpId="0"/>
      <p:bldP spid="14" grpId="0"/>
      <p:bldP spid="15" grpId="0"/>
      <p:bldP spid="17" grpId="0" animBg="1"/>
      <p:bldP spid="18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1888207" y="5324772"/>
            <a:ext cx="1701403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অসীমে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583656" y="5324772"/>
            <a:ext cx="1874044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ও উল্টো 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5464148" y="5318818"/>
            <a:ext cx="1560042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 বিবর্ধিত</a:t>
            </a:r>
            <a:endParaRPr lang="en-US" altLang="en-US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1778" y="2162473"/>
            <a:ext cx="5429250" cy="2778919"/>
            <a:chOff x="990600" y="914400"/>
            <a:chExt cx="7239000" cy="3705225"/>
          </a:xfrm>
          <a:noFill/>
        </p:grpSpPr>
        <p:sp>
          <p:nvSpPr>
            <p:cNvPr id="24" name="TextBox 23"/>
            <p:cNvSpPr txBox="1"/>
            <p:nvPr/>
          </p:nvSpPr>
          <p:spPr>
            <a:xfrm>
              <a:off x="4724400" y="2667000"/>
              <a:ext cx="400109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9800" y="2678668"/>
              <a:ext cx="374461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F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6081278" y="1904998"/>
              <a:ext cx="14722" cy="762798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lowchart: Connector 56"/>
            <p:cNvSpPr/>
            <p:nvPr/>
          </p:nvSpPr>
          <p:spPr>
            <a:xfrm>
              <a:off x="4790292" y="2590800"/>
              <a:ext cx="238908" cy="152400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Garamond" panose="02020404030301010803"/>
              </a:endParaRPr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6009492" y="2590800"/>
              <a:ext cx="238908" cy="152400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Garamond" panose="02020404030301010803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1760" r="-12865"/>
            <a:stretch/>
          </p:blipFill>
          <p:spPr bwMode="auto">
            <a:xfrm>
              <a:off x="990600" y="914400"/>
              <a:ext cx="7239000" cy="370522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1219200" y="2667000"/>
              <a:ext cx="6553200" cy="4393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824851" y="2478975"/>
              <a:ext cx="338123" cy="61555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5745831" y="2938759"/>
            <a:ext cx="1175147" cy="142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2463278" y="2394644"/>
            <a:ext cx="4171950" cy="23800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20428" y="2962572"/>
            <a:ext cx="4400550" cy="1714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3065735" y="2238672"/>
            <a:ext cx="2398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 প্রধান ফোকাসে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660107" y="2380357"/>
            <a:ext cx="971550" cy="57030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862138" y="3534072"/>
            <a:ext cx="23813" cy="1016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42210" y="3645991"/>
            <a:ext cx="928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847725" y="3732907"/>
            <a:ext cx="1062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2059">
            <a:off x="1658210" y="4412491"/>
            <a:ext cx="1156456" cy="71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Down Ribbon 29">
            <a:hlinkClick r:id="rId5" action="ppaction://hlinksldjump"/>
          </p:cNvPr>
          <p:cNvSpPr/>
          <p:nvPr/>
        </p:nvSpPr>
        <p:spPr>
          <a:xfrm>
            <a:off x="1524000" y="587275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1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09" grpId="0"/>
      <p:bldP spid="27" grpId="0"/>
      <p:bldP spid="2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76916" y="5405735"/>
            <a:ext cx="1790700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দর্পণের পিছনে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73406" y="5405735"/>
            <a:ext cx="1745991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অবাস্তব ও সোজা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3998" y="5405735"/>
            <a:ext cx="1725215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40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বিবর্ধিত</a:t>
            </a:r>
            <a:endParaRPr lang="en-US" altLang="en-US" sz="240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2557" y="1790077"/>
            <a:ext cx="4354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bn-BD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লক্ষ্যবস্তু প্রধান ফোকাস ও মেরুর  মধ্যে</a:t>
            </a:r>
            <a:endParaRPr lang="en-US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807633" y="2439701"/>
            <a:ext cx="5604933" cy="2778919"/>
            <a:chOff x="886177" y="914400"/>
            <a:chExt cx="7473244" cy="3705225"/>
          </a:xfrm>
          <a:solidFill>
            <a:srgbClr val="EBF6DE"/>
          </a:solidFill>
        </p:grpSpPr>
        <p:sp>
          <p:nvSpPr>
            <p:cNvPr id="16" name="TextBox 15"/>
            <p:cNvSpPr txBox="1"/>
            <p:nvPr/>
          </p:nvSpPr>
          <p:spPr>
            <a:xfrm>
              <a:off x="3048000" y="2667000"/>
              <a:ext cx="400109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400" y="2678668"/>
              <a:ext cx="374461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743200" y="2590800"/>
              <a:ext cx="238908" cy="152400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Garamond" panose="02020404030301010803"/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4333091" y="2590800"/>
              <a:ext cx="238908" cy="152400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Garamond" panose="02020404030301010803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4827" r="-158746"/>
            <a:stretch/>
          </p:blipFill>
          <p:spPr bwMode="auto">
            <a:xfrm>
              <a:off x="886177" y="914400"/>
              <a:ext cx="7473244" cy="370522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600200" y="2638425"/>
              <a:ext cx="6553200" cy="4393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147733" y="1892484"/>
              <a:ext cx="14722" cy="762798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217956" y="2608177"/>
              <a:ext cx="338123" cy="553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685800">
                <a:defRPr/>
              </a:pPr>
              <a:r>
                <a: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004197" y="3182838"/>
            <a:ext cx="666750" cy="1666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3811488"/>
            <a:ext cx="10287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686550" y="2714923"/>
            <a:ext cx="0" cy="10179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686050" y="3195935"/>
            <a:ext cx="3001566" cy="12084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57463" y="3006626"/>
            <a:ext cx="3113485" cy="94059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014913" y="3006626"/>
            <a:ext cx="656035" cy="192881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500563" y="3773388"/>
            <a:ext cx="10287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70948" y="2714923"/>
            <a:ext cx="1015602" cy="291704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670948" y="2714923"/>
            <a:ext cx="1015602" cy="500063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46960" y="3774579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175398" y="3746004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7122">
            <a:off x="1749705" y="3859461"/>
            <a:ext cx="1238541" cy="76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Down Ribbon 31">
            <a:hlinkClick r:id="rId5" action="ppaction://hlinksldjump"/>
          </p:cNvPr>
          <p:cNvSpPr/>
          <p:nvPr/>
        </p:nvSpPr>
        <p:spPr>
          <a:xfrm>
            <a:off x="1524000" y="587275"/>
            <a:ext cx="6096000" cy="936725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প্রক্রিয়ার বিশ্লেষণ  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7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2" grpId="0"/>
      <p:bldP spid="53" grpId="0"/>
      <p:bldP spid="30" grpId="0"/>
      <p:bldP spid="31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22576" y="4500617"/>
            <a:ext cx="5897424" cy="11744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অবতল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দর্পণে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লক্ষবস্তু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প্রধানফোকাস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মেরুর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মাঝে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অবস্থিত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</a:t>
            </a:r>
            <a:r>
              <a:rPr kumimoji="0" lang="bn-IN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ম্ব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অংকন</a:t>
            </a:r>
            <a:r>
              <a:rPr kumimoji="0" lang="bn-IN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কর।  </a:t>
            </a:r>
            <a:r>
              <a:rPr kumimoji="0" lang="en-US" sz="2800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1956226" y="511274"/>
            <a:ext cx="4908458" cy="937344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031626"/>
            <a:r>
              <a:rPr lang="en-US" sz="4800" b="1" dirty="0" err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u="sng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না পারলে </a:t>
            </a:r>
          </a:p>
          <a:p>
            <a:pPr algn="ctr"/>
            <a:r>
              <a:rPr lang="bn-IN" sz="2800" b="1" u="sng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এখানে ক্লিক কর </a:t>
            </a:r>
            <a:endParaRPr lang="en-US" sz="2800" b="1" u="sng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465310" cy="24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7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00"/>
                            </p:stCondLst>
                            <p:childTnLst>
                              <p:par>
                                <p:cTn id="39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build="allAtOnce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76916" y="4830366"/>
            <a:ext cx="1790700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দর্পণের পিছনে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73406" y="4830366"/>
            <a:ext cx="1745991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অবাস্তব ও সোজা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3998" y="4830366"/>
            <a:ext cx="1725215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বিবর্ধিত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2557" y="1214708"/>
            <a:ext cx="4354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লক্ষ্যবস্তু প্রধান ফোকাস ও মেরুর  মধ্যে</a:t>
            </a:r>
            <a:endParaRPr kumimoji="0" lang="en-US" alt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807633" y="1864332"/>
            <a:ext cx="5604933" cy="2778919"/>
            <a:chOff x="886177" y="914400"/>
            <a:chExt cx="7473244" cy="3705225"/>
          </a:xfrm>
          <a:solidFill>
            <a:srgbClr val="EBF6DE"/>
          </a:solidFill>
        </p:grpSpPr>
        <p:sp>
          <p:nvSpPr>
            <p:cNvPr id="16" name="TextBox 15"/>
            <p:cNvSpPr txBox="1"/>
            <p:nvPr/>
          </p:nvSpPr>
          <p:spPr>
            <a:xfrm>
              <a:off x="3048000" y="2667000"/>
              <a:ext cx="400109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400" y="2678668"/>
              <a:ext cx="374461" cy="400109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F</a:t>
              </a: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743200" y="2590800"/>
              <a:ext cx="238908" cy="152400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4333091" y="2590800"/>
              <a:ext cx="238908" cy="152400"/>
            </a:xfrm>
            <a:prstGeom prst="flowChart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4827" r="-158746"/>
            <a:stretch/>
          </p:blipFill>
          <p:spPr bwMode="auto">
            <a:xfrm>
              <a:off x="886177" y="914400"/>
              <a:ext cx="7473244" cy="370522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600200" y="2638425"/>
              <a:ext cx="6553200" cy="4393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147733" y="1892484"/>
              <a:ext cx="14722" cy="762798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217956" y="2608177"/>
              <a:ext cx="338123" cy="553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P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004197" y="2607469"/>
            <a:ext cx="666750" cy="1666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172200" y="3236119"/>
            <a:ext cx="10287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প্রতিবিম্ব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686550" y="2139554"/>
            <a:ext cx="0" cy="10179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686050" y="2620566"/>
            <a:ext cx="3001566" cy="12084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57463" y="2431257"/>
            <a:ext cx="3113485" cy="94059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014913" y="2431257"/>
            <a:ext cx="656035" cy="192881"/>
          </a:xfrm>
          <a:prstGeom prst="straightConnector1">
            <a:avLst/>
          </a:prstGeom>
          <a:ln w="381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500563" y="3198019"/>
            <a:ext cx="10287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লক্ষ্যবস্তু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670948" y="2139554"/>
            <a:ext cx="1015602" cy="291704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670948" y="2139554"/>
            <a:ext cx="1015602" cy="500063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46960" y="3199210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175398" y="3170635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7122">
            <a:off x="1749705" y="3284092"/>
            <a:ext cx="1238541" cy="76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633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2" grpId="0"/>
      <p:bldP spid="53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495300" y="228600"/>
            <a:ext cx="8458200" cy="2438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 panose="020B0604020202020204" pitchFamily="34" charset="0"/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 panose="020B0604020202020204" pitchFamily="34" charset="0"/>
            </a:endParaRP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371600" y="3124200"/>
            <a:ext cx="6705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2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:rPr>
              <a:t> 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8203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4-Point Star 12"/>
          <p:cNvSpPr/>
          <p:nvPr/>
        </p:nvSpPr>
        <p:spPr>
          <a:xfrm>
            <a:off x="1919535" y="491576"/>
            <a:ext cx="4908458" cy="937344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জোড়ায়</a:t>
            </a:r>
            <a:r>
              <a:rPr kumimoji="0" lang="bn-IN" sz="4000" b="1" i="0" u="none" strike="noStrike" kern="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</a:t>
            </a:r>
            <a:endParaRPr kumimoji="0" lang="en-US" sz="4000" b="1" i="0" u="none" strike="noStrike" kern="0" normalizeH="0" baseline="0" noProof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" y="5029200"/>
            <a:ext cx="7467600" cy="10550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অবতল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দর্পণে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লক্ষবস্তু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বক্রতার কেন্দ্রে</a:t>
            </a:r>
            <a:r>
              <a:rPr lang="bn-IN" sz="32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স্থাপন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গঠনের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প্রক্রিয়া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ব্যাখ্যা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bn-IN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0068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Ribbon 6">
            <a:hlinkClick r:id="rId3" action="ppaction://hlinksldjump"/>
          </p:cNvPr>
          <p:cNvSpPr/>
          <p:nvPr/>
        </p:nvSpPr>
        <p:spPr>
          <a:xfrm>
            <a:off x="5015753" y="1963271"/>
            <a:ext cx="3639631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না পারলে </a:t>
            </a:r>
          </a:p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এখানে ক্লিক কর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4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3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350"/>
                            </p:stCondLst>
                            <p:childTnLst>
                              <p:par>
                                <p:cTn id="3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4726782"/>
            <a:ext cx="165735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বক্রতার কেন্দ্রে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00450" y="4726782"/>
            <a:ext cx="188595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বাস্তব ও উল্টো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6400" y="4726782"/>
            <a:ext cx="188595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লক্ষ্যবস্তুর সমান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43100" y="1641019"/>
            <a:ext cx="5429250" cy="2778919"/>
            <a:chOff x="1066800" y="914399"/>
            <a:chExt cx="7239000" cy="370522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9" name="TextBox 38"/>
            <p:cNvSpPr txBox="1"/>
            <p:nvPr/>
          </p:nvSpPr>
          <p:spPr>
            <a:xfrm>
              <a:off x="3581400" y="2743200"/>
              <a:ext cx="504840" cy="553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67923" y="2829580"/>
              <a:ext cx="466368" cy="553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F</a:t>
              </a: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1760" r="-12865"/>
            <a:stretch/>
          </p:blipFill>
          <p:spPr bwMode="auto">
            <a:xfrm>
              <a:off x="1066800" y="914399"/>
              <a:ext cx="7239000" cy="3705225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" name="Straight Connector 41"/>
            <p:cNvCxnSpPr/>
            <p:nvPr/>
          </p:nvCxnSpPr>
          <p:spPr>
            <a:xfrm flipV="1">
              <a:off x="1219200" y="2819400"/>
              <a:ext cx="6672277" cy="4393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891477" y="2590800"/>
              <a:ext cx="338123" cy="553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P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4081477" y="2775811"/>
              <a:ext cx="152400" cy="1531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867400" y="2742801"/>
              <a:ext cx="152400" cy="1531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3657600" y="2294335"/>
            <a:ext cx="3262313" cy="1918097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657600" y="3830242"/>
            <a:ext cx="3257550" cy="10715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286250" y="2314576"/>
            <a:ext cx="2633663" cy="15263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267200" y="2294335"/>
            <a:ext cx="2652713" cy="16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1676400"/>
            <a:ext cx="2335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লক্ষ্যবস্তু বক্রতার কেন্দ্রে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43251" y="2458641"/>
            <a:ext cx="92845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লক্ষ্যবস্তু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52912" y="3869532"/>
            <a:ext cx="106203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Flowchart: Delay 24"/>
          <p:cNvSpPr/>
          <p:nvPr/>
        </p:nvSpPr>
        <p:spPr>
          <a:xfrm rot="16200000">
            <a:off x="3860006" y="2608660"/>
            <a:ext cx="795338" cy="190500"/>
          </a:xfrm>
          <a:prstGeom prst="flowChartDelay">
            <a:avLst/>
          </a:prstGeom>
          <a:solidFill>
            <a:srgbClr val="EA4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0" name="Flowchart: Delay 29"/>
          <p:cNvSpPr/>
          <p:nvPr/>
        </p:nvSpPr>
        <p:spPr>
          <a:xfrm rot="5400000" flipV="1">
            <a:off x="3881438" y="3370660"/>
            <a:ext cx="759619" cy="190500"/>
          </a:xfrm>
          <a:prstGeom prst="flowChartDelay">
            <a:avLst/>
          </a:prstGeom>
          <a:solidFill>
            <a:srgbClr val="EA4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51" y="2458641"/>
            <a:ext cx="92845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লক্ষ্যবস্তু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10062" y="3900488"/>
            <a:ext cx="94773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প্রতিবিম্ব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4" name="Flowchart: Delay 23"/>
          <p:cNvSpPr/>
          <p:nvPr/>
        </p:nvSpPr>
        <p:spPr>
          <a:xfrm rot="16200000">
            <a:off x="3855839" y="2604493"/>
            <a:ext cx="803672" cy="190500"/>
          </a:xfrm>
          <a:prstGeom prst="flowChartDelay">
            <a:avLst/>
          </a:prstGeom>
          <a:solidFill>
            <a:srgbClr val="EA4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1" name="Flowchart: Delay 30"/>
          <p:cNvSpPr/>
          <p:nvPr/>
        </p:nvSpPr>
        <p:spPr>
          <a:xfrm rot="5400000" flipV="1">
            <a:off x="3881438" y="3370660"/>
            <a:ext cx="759619" cy="190500"/>
          </a:xfrm>
          <a:prstGeom prst="flowChartDelay">
            <a:avLst/>
          </a:prstGeom>
          <a:solidFill>
            <a:srgbClr val="EA44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49491" y="3064669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94560" y="3009900"/>
            <a:ext cx="253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7947">
            <a:off x="2804948" y="3671269"/>
            <a:ext cx="1245949" cy="76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44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" grpId="0"/>
      <p:bldP spid="15" grpId="0" animBg="1"/>
      <p:bldP spid="16" grpId="0" animBg="1"/>
      <p:bldP spid="25" grpId="0" animBg="1"/>
      <p:bldP spid="30" grpId="0" animBg="1"/>
      <p:bldP spid="22" grpId="0" animBg="1"/>
      <p:bldP spid="23" grpId="0" animBg="1"/>
      <p:bldP spid="24" grpId="0" animBg="1"/>
      <p:bldP spid="31" grpId="0" animBg="1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4876800"/>
            <a:ext cx="8377354" cy="15526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kumimoji="0" lang="en-US" sz="28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kumimoji="0" lang="en-US" sz="28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বেঞ্চের</a:t>
            </a:r>
            <a:r>
              <a:rPr kumimoji="0" lang="en-US" sz="28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kumimoji="0" lang="en-US" sz="28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দর্পণের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লক্ষবস্তু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ফোকাস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bn-IN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বক্রতার কেন্দ্রের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মাঝে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রেখে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দেখাও</a:t>
            </a:r>
            <a:r>
              <a:rPr kumimoji="0" lang="bn-IN" sz="28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এবং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ইহার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গঠন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প্রক্রিয়া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বর্ণনা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lang="bn-IN" sz="28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প্রতিবিম্বের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আকৃতি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,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নির্ণয়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28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en-US" sz="20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2286000" y="491576"/>
            <a:ext cx="4495800" cy="1413424"/>
          </a:xfrm>
          <a:prstGeom prst="star24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7" y="2057400"/>
            <a:ext cx="396383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Ribbon 6"/>
          <p:cNvSpPr/>
          <p:nvPr/>
        </p:nvSpPr>
        <p:spPr>
          <a:xfrm>
            <a:off x="4953000" y="2656575"/>
            <a:ext cx="3639631" cy="1001025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না পারলে </a:t>
            </a:r>
          </a:p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এখানে ক্লিক কর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31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8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50"/>
                            </p:stCondLst>
                            <p:childTnLst>
                              <p:par>
                                <p:cTn id="3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0" y="381000"/>
            <a:ext cx="8404412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501763" y="4499190"/>
            <a:ext cx="423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</a:t>
            </a:r>
            <a:r>
              <a:rPr kumimoji="0" lang="bn-IN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দর্পণ </a:t>
            </a:r>
            <a:r>
              <a:rPr kumimoji="0" lang="bn-IN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দ্বারা সৃষ্ট প্রতিবিম্বের-</a:t>
            </a:r>
            <a:endParaRPr kumimoji="0" 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4412" y="4926706"/>
            <a:ext cx="3270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অবস্থানঃ </a:t>
            </a:r>
            <a:r>
              <a:rPr kumimoji="0" lang="bn-IN" sz="2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2f</a:t>
            </a:r>
            <a:r>
              <a:rPr kumimoji="0" lang="en-US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 </a:t>
            </a:r>
            <a:r>
              <a:rPr kumimoji="0" lang="bn-IN" sz="2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বাইরে।</a:t>
            </a:r>
            <a:endParaRPr kumimoji="0" lang="en-US" sz="2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4412" y="5602941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প্রকৃতিঃ বাস্তব ও উল্টো।</a:t>
            </a:r>
            <a:endParaRPr kumimoji="0" lang="en-US" sz="2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8894" y="5270830"/>
            <a:ext cx="357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আকৃতিঃ লক্ষবস্তুর চেয়ে </a:t>
            </a:r>
            <a:r>
              <a:rPr kumimoji="0" lang="en-US" sz="28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বড়</a:t>
            </a:r>
            <a:r>
              <a:rPr kumimoji="0" lang="bn-IN" sz="2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2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12222" r="38333" b="14444"/>
          <a:stretch/>
        </p:blipFill>
        <p:spPr>
          <a:xfrm>
            <a:off x="6839142" y="1742886"/>
            <a:ext cx="1369417" cy="3615257"/>
          </a:xfrm>
          <a:prstGeom prst="round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962400" y="2339582"/>
            <a:ext cx="1322968" cy="1565657"/>
            <a:chOff x="2368047" y="1120590"/>
            <a:chExt cx="1877228" cy="2529168"/>
          </a:xfrm>
        </p:grpSpPr>
        <p:grpSp>
          <p:nvGrpSpPr>
            <p:cNvPr id="27" name="Group 26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9486" y="1731870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Moon 29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 rot="10800000">
            <a:off x="860534" y="2798371"/>
            <a:ext cx="2376478" cy="2927604"/>
            <a:chOff x="2368047" y="1120590"/>
            <a:chExt cx="1877228" cy="2529168"/>
          </a:xfrm>
        </p:grpSpPr>
        <p:grpSp>
          <p:nvGrpSpPr>
            <p:cNvPr id="35" name="Group 34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0601" y="1742811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Moon 37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42126" y="3452485"/>
            <a:ext cx="6224135" cy="95830"/>
            <a:chOff x="5292774" y="2579980"/>
            <a:chExt cx="2811324" cy="58375"/>
          </a:xfrm>
        </p:grpSpPr>
        <p:grpSp>
          <p:nvGrpSpPr>
            <p:cNvPr id="43" name="Group 42"/>
            <p:cNvGrpSpPr/>
            <p:nvPr/>
          </p:nvGrpSpPr>
          <p:grpSpPr>
            <a:xfrm>
              <a:off x="5292774" y="2579980"/>
              <a:ext cx="2811324" cy="58375"/>
              <a:chOff x="6016825" y="2557321"/>
              <a:chExt cx="1374575" cy="49035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6016825" y="2578877"/>
                <a:ext cx="1374575" cy="12653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" name="Isosceles Triangle 45"/>
              <p:cNvSpPr/>
              <p:nvPr/>
            </p:nvSpPr>
            <p:spPr>
              <a:xfrm rot="5400000">
                <a:off x="6778708" y="2569732"/>
                <a:ext cx="49035" cy="24213"/>
              </a:xfrm>
              <a:prstGeom prst="triangle">
                <a:avLst/>
              </a:prstGeom>
              <a:solidFill>
                <a:schemeClr val="accent2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sp>
          <p:nvSpPr>
            <p:cNvPr id="44" name="Isosceles Triangle 43"/>
            <p:cNvSpPr/>
            <p:nvPr/>
          </p:nvSpPr>
          <p:spPr>
            <a:xfrm rot="16416929" flipH="1">
              <a:off x="7815047" y="2587893"/>
              <a:ext cx="47471" cy="45234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28420" y="3562621"/>
            <a:ext cx="45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2164" y="3499635"/>
            <a:ext cx="43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707055" y="2681846"/>
            <a:ext cx="2983593" cy="95311"/>
            <a:chOff x="5960788" y="2550056"/>
            <a:chExt cx="1430612" cy="69440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5960788" y="2578876"/>
              <a:ext cx="1430612" cy="23512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Isosceles Triangle 53"/>
            <p:cNvSpPr/>
            <p:nvPr/>
          </p:nvSpPr>
          <p:spPr>
            <a:xfrm rot="5400000">
              <a:off x="6384668" y="2564781"/>
              <a:ext cx="69440" cy="39989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7865513">
            <a:off x="3601866" y="700117"/>
            <a:ext cx="2723400" cy="5825041"/>
            <a:chOff x="6398618" y="-3888447"/>
            <a:chExt cx="533955" cy="13902369"/>
          </a:xfrm>
        </p:grpSpPr>
        <p:cxnSp>
          <p:nvCxnSpPr>
            <p:cNvPr id="56" name="Straight Connector 55"/>
            <p:cNvCxnSpPr/>
            <p:nvPr/>
          </p:nvCxnSpPr>
          <p:spPr>
            <a:xfrm rot="13734487" flipH="1">
              <a:off x="-231589" y="2849760"/>
              <a:ext cx="13902369" cy="42595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Isosceles Triangle 56"/>
            <p:cNvSpPr/>
            <p:nvPr/>
          </p:nvSpPr>
          <p:spPr>
            <a:xfrm rot="6453131">
              <a:off x="6243447" y="987540"/>
              <a:ext cx="322514" cy="12172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1661264">
            <a:off x="4707490" y="2755091"/>
            <a:ext cx="2623808" cy="2035730"/>
            <a:chOff x="6246227" y="1033082"/>
            <a:chExt cx="987896" cy="2795734"/>
          </a:xfrm>
        </p:grpSpPr>
        <p:cxnSp>
          <p:nvCxnSpPr>
            <p:cNvPr id="64" name="Straight Connector 63"/>
            <p:cNvCxnSpPr/>
            <p:nvPr/>
          </p:nvCxnSpPr>
          <p:spPr>
            <a:xfrm rot="19938736">
              <a:off x="6246227" y="1033082"/>
              <a:ext cx="987896" cy="2795734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Isosceles Triangle 64"/>
            <p:cNvSpPr/>
            <p:nvPr/>
          </p:nvSpPr>
          <p:spPr>
            <a:xfrm rot="16767250" flipH="1" flipV="1">
              <a:off x="6326485" y="2207804"/>
              <a:ext cx="165031" cy="34865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870000" y="4726689"/>
            <a:ext cx="5461298" cy="182115"/>
            <a:chOff x="5376874" y="2574480"/>
            <a:chExt cx="2707316" cy="149910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5376874" y="2615508"/>
              <a:ext cx="2707316" cy="108882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Isosceles Triangle 72"/>
            <p:cNvSpPr/>
            <p:nvPr/>
          </p:nvSpPr>
          <p:spPr>
            <a:xfrm rot="16416929" flipH="1">
              <a:off x="7781508" y="2608344"/>
              <a:ext cx="90392" cy="22664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6416">
            <a:off x="13407" y="3810076"/>
            <a:ext cx="2076231" cy="127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1702479" y="2877497"/>
            <a:ext cx="346540" cy="447877"/>
          </a:xfrm>
          <a:prstGeom prst="downArrow">
            <a:avLst/>
          </a:prstGeom>
          <a:solidFill>
            <a:srgbClr val="00B0F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4586386" y="2104201"/>
            <a:ext cx="346540" cy="458801"/>
          </a:xfrm>
          <a:prstGeom prst="downArrow">
            <a:avLst/>
          </a:prstGeom>
          <a:solidFill>
            <a:srgbClr val="00B0F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9" name="Down Arrow 58"/>
          <p:cNvSpPr/>
          <p:nvPr/>
        </p:nvSpPr>
        <p:spPr>
          <a:xfrm rot="1501978">
            <a:off x="7303775" y="1531879"/>
            <a:ext cx="346540" cy="454982"/>
          </a:xfrm>
          <a:prstGeom prst="downArrow">
            <a:avLst/>
          </a:prstGeom>
          <a:solidFill>
            <a:srgbClr val="00B0F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6520" y="2242933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</a:t>
            </a:r>
            <a:r>
              <a:rPr kumimoji="0" lang="bn-I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587" y="148361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লক্ষ্যবস্তু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383285">
            <a:off x="6884513" y="1131204"/>
            <a:ext cx="173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অবতল দর্পণ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1366" y="425703"/>
            <a:ext cx="364565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 গঠন প্রক্রিয়ার বিশ্লেষণ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7294" y="5203377"/>
            <a:ext cx="371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প্রতিবিম্বের অবস্থানঃ ২</a:t>
            </a:r>
            <a:r>
              <a:rPr kumimoji="0" lang="en-US" sz="2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বাইরে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7763" y="5476296"/>
            <a:ext cx="299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আকৃতিঃ লক্ষ্যবস্তুর চেয়ে বড়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4013" y="5777781"/>
            <a:ext cx="256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প্রকৃতিঃ বাস্তব ও উল্টো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7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" grpId="0" animBg="1"/>
      <p:bldP spid="58" grpId="0" animBg="1"/>
      <p:bldP spid="59" grpId="0" animBg="1"/>
      <p:bldP spid="6" grpId="0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66700"/>
            <a:ext cx="8534401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457200" y="570609"/>
            <a:ext cx="2857526" cy="8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4552949" y="351478"/>
            <a:ext cx="2933699" cy="73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90948" y="1110876"/>
            <a:ext cx="44577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প্রতিবিম্ব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বুঝি?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1729" y="1532965"/>
            <a:ext cx="5392271" cy="493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প্রতিবিম্বের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বুঝি?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0948" y="1981200"/>
            <a:ext cx="3717308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প্রতিবিম্ব কী ?  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0948" y="2381250"/>
            <a:ext cx="3717308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অবাস্তব প্রতিবিম্ব কী ?  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4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2263" y="559326"/>
            <a:ext cx="6450588" cy="2476500"/>
            <a:chOff x="838200" y="845821"/>
            <a:chExt cx="4572000" cy="2971800"/>
          </a:xfrm>
        </p:grpSpPr>
        <p:pic>
          <p:nvPicPr>
            <p:cNvPr id="3" name="Picture 2" descr="school-building-hi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845821"/>
              <a:ext cx="4572000" cy="2971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049558" y="1218305"/>
              <a:ext cx="2149283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bn-BD" sz="4400" b="1" kern="0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4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56130" y="3540737"/>
            <a:ext cx="7978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28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অবতল</a:t>
            </a:r>
            <a:r>
              <a:rPr lang="bn-IN" sz="28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দর্পণে প্রতিবিম্ব সৃষ্টির রশ্মিচিত্রের নিয়ম গুলির  বর্ণনা দাও । </a:t>
            </a:r>
            <a:endParaRPr lang="en-US" sz="14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130" y="4005307"/>
            <a:ext cx="8316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 প্রতিবিম্বের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 করা যায় তার ব্যাখ্যা দাও 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F:\DOWNLOAD\home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1240256" cy="849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171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4438" y="838200"/>
            <a:ext cx="2486025" cy="1774825"/>
          </a:xfrm>
          <a:prstGeom prst="wedgeEllipseCallout">
            <a:avLst>
              <a:gd name="adj1" fmla="val -21382"/>
              <a:gd name="adj2" fmla="val 6788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419600" y="1524000"/>
            <a:ext cx="4191000" cy="1652588"/>
          </a:xfrm>
          <a:prstGeom prst="wedgeRectCallout">
            <a:avLst>
              <a:gd name="adj1" fmla="val -83923"/>
              <a:gd name="adj2" fmla="val 81773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271" y="1636933"/>
            <a:ext cx="400733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err="1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</a:t>
            </a:r>
            <a:r>
              <a:rPr lang="en-US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987" y="94738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763000" y="6133514"/>
            <a:ext cx="870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কথাবলা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6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7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214438" y="838200"/>
            <a:ext cx="2486025" cy="1774825"/>
          </a:xfrm>
          <a:prstGeom prst="wedgeEllipseCallout">
            <a:avLst>
              <a:gd name="adj1" fmla="val -21382"/>
              <a:gd name="adj2" fmla="val 6788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038600" y="1535112"/>
            <a:ext cx="4952999" cy="1284288"/>
          </a:xfrm>
          <a:prstGeom prst="wedgeRectCallout">
            <a:avLst>
              <a:gd name="adj1" fmla="val -70901"/>
              <a:gd name="adj2" fmla="val 13307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636933"/>
            <a:ext cx="487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2800" kern="0" dirty="0">
              <a:blipFill>
                <a:blip r:embed="rId3"/>
                <a:stretch>
                  <a:fillRect/>
                </a:stretch>
              </a:blipFill>
              <a:effectLst>
                <a:glow rad="127000">
                  <a:srgbClr val="E7E6E6">
                    <a:lumMod val="9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শূন্যের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কোটায়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2800" kern="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987" y="947384"/>
            <a:ext cx="2362199" cy="2509736"/>
          </a:xfrm>
          <a:prstGeom prst="rect">
            <a:avLst/>
          </a:prstGeom>
        </p:spPr>
        <p:txBody>
          <a:bodyPr>
            <a:prstTxWarp prst="textArchUpPour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kern="0" dirty="0">
                <a:blipFill>
                  <a:blip r:embed="rId3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 </a:t>
            </a:r>
            <a:endParaRPr lang="en-US" sz="600" kern="0" dirty="0">
              <a:solidFill>
                <a:sysClr val="windowText" lastClr="00000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763000" y="6133514"/>
            <a:ext cx="870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কথাবলা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7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7212"/>
            <a:ext cx="5257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581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8763000" y="6133514"/>
            <a:ext cx="870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কথাবলা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457200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314450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69967" y="3145570"/>
            <a:ext cx="4243176" cy="2399553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362022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বিজ্ঞান-২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৮ম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৯০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21383716">
            <a:off x="5768975" y="1684337"/>
            <a:ext cx="13636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604208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19940062">
            <a:off x="1933575" y="4675187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78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763000" y="6133514"/>
            <a:ext cx="870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কথাবলা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66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9"/>
          <a:stretch/>
        </p:blipFill>
        <p:spPr>
          <a:xfrm>
            <a:off x="5193538" y="3496907"/>
            <a:ext cx="2423033" cy="169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igure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669" y="1326625"/>
            <a:ext cx="2616902" cy="184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59" y="1305929"/>
            <a:ext cx="2069576" cy="177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6667" r="26666" b="14903"/>
          <a:stretch>
            <a:fillRect/>
          </a:stretch>
        </p:blipFill>
        <p:spPr bwMode="auto">
          <a:xfrm>
            <a:off x="1160532" y="3453293"/>
            <a:ext cx="2648031" cy="175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0858" y="3075999"/>
            <a:ext cx="3193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শিশুটি আয়নাতে তারমতো ছবি দেখছে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4035" y="3119626"/>
            <a:ext cx="3802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সেলুনে চুল কাঁটার পেছনের দৃশ্য দেখানো হচ্ছে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401" y="5166161"/>
            <a:ext cx="3045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আয়নাতে ভদ্র লোকটির চেহেরা ভসছে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2464" y="5195203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পাখিটির ছবি ভাসছে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6278" y="5638800"/>
            <a:ext cx="442878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পদার্থবিজ্ঞানে এগুলোকে কী বলে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6737" y="5638799"/>
            <a:ext cx="50878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পদার্থবিজ্ঞানে এগুলোকে প্রতিবিম্ব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753" y="5569803"/>
            <a:ext cx="8229600" cy="830997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কোনো দর্পণের সামনে কোনো বস্তু রাখলে সেই বস্তু থেকে  দর্পণে  আলোর নিয়মিত প্রতিফল</a:t>
            </a:r>
            <a:r>
              <a:rPr lang="en-US" sz="24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ফলে ঐ বস্তুর যে প্রতিকৃতি  সৃষ্টি হয় তাকে প্রতিবিম্ব বলে।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Down Ribbon 14">
            <a:hlinkClick r:id="rId6" action="ppaction://hlinksldjump"/>
          </p:cNvPr>
          <p:cNvSpPr/>
          <p:nvPr/>
        </p:nvSpPr>
        <p:spPr>
          <a:xfrm>
            <a:off x="2668489" y="507259"/>
            <a:ext cx="3639631" cy="718856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কিছু ছবি দেখি 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9110132" y="5870528"/>
            <a:ext cx="9122638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মনোযোগী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সেদিক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তাকানো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4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4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val="425750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 animBg="1"/>
      <p:bldP spid="12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299718"/>
            <a:ext cx="8489576" cy="625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25122" y="470206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4647" y="1287025"/>
            <a:ext cx="55050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3200" b="1" kern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পরীক্ষণ নং ১</a:t>
            </a:r>
            <a:r>
              <a:rPr lang="en-US" sz="3200" b="1" kern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kern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অবতল দর্পণে প্রতিবিম্ব সৃষ্টি </a:t>
            </a:r>
          </a:p>
          <a:p>
            <a:pPr>
              <a:defRPr/>
            </a:pPr>
            <a:r>
              <a:rPr lang="bn-IN" sz="3200" b="1" kern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প্রদর্শন।  </a:t>
            </a:r>
            <a:endParaRPr lang="en-US" sz="500" b="1" kern="0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66FF3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8212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dirty="0" err="1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685800" y="1109246"/>
            <a:ext cx="7696200" cy="4495800"/>
          </a:xfrm>
          <a:prstGeom prst="horizontalScroll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2257" y="3076827"/>
            <a:ext cx="58674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 কী তা ব্যাখ্যা করতে পারবে।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4328" y="4026313"/>
            <a:ext cx="691515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বাস্তব প্রতিবিম্বের বৈশিষ্ট বিশ্লেষণ করতে পারবে।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257" y="3542455"/>
            <a:ext cx="70866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 কীভাবে সৃষ্টি হয় তা বর্ণনা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4328" y="2563340"/>
            <a:ext cx="630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কাকে বলে তা বলতে পারবে। 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6785" y="3791408"/>
            <a:ext cx="193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দর্পণ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t="13077" r="13229" b="13077"/>
          <a:stretch/>
        </p:blipFill>
        <p:spPr>
          <a:xfrm>
            <a:off x="762000" y="1532965"/>
            <a:ext cx="2183162" cy="2258443"/>
          </a:xfrm>
          <a:prstGeom prst="ellipse">
            <a:avLst/>
          </a:prstGeom>
          <a:ln w="12700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12222" r="38333" b="14444"/>
          <a:stretch/>
        </p:blipFill>
        <p:spPr>
          <a:xfrm>
            <a:off x="3802171" y="1532965"/>
            <a:ext cx="900773" cy="2378039"/>
          </a:xfrm>
          <a:prstGeom prst="round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23882" y="3792071"/>
            <a:ext cx="2662518" cy="64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দর্পণের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5486400"/>
            <a:ext cx="8346779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গোলীয় দর্পণের অবতল পৃষ্ট যদি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মসৃণ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প্রতিফলক রূপে কাজ করে তবে তাকে অবতল দর্পণ বলে। 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3" t="12222" r="38333" b="14444"/>
          <a:stretch/>
        </p:blipFill>
        <p:spPr>
          <a:xfrm>
            <a:off x="7424848" y="1431961"/>
            <a:ext cx="900773" cy="2378039"/>
          </a:xfrm>
          <a:prstGeom prst="round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64715" y="3213845"/>
            <a:ext cx="2739824" cy="101219"/>
            <a:chOff x="5960788" y="2550628"/>
            <a:chExt cx="1430612" cy="6944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5960788" y="2578876"/>
              <a:ext cx="1430612" cy="23512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Isosceles Triangle 21"/>
            <p:cNvSpPr/>
            <p:nvPr/>
          </p:nvSpPr>
          <p:spPr>
            <a:xfrm rot="5400000">
              <a:off x="6200944" y="2565353"/>
              <a:ext cx="69440" cy="39989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64715" y="2024564"/>
            <a:ext cx="2822838" cy="91745"/>
            <a:chOff x="5960788" y="2569657"/>
            <a:chExt cx="1430612" cy="62139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5960788" y="2578876"/>
              <a:ext cx="1430612" cy="23512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5400000">
              <a:off x="6187021" y="2588232"/>
              <a:ext cx="62139" cy="24989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13092296" flipV="1">
            <a:off x="5844003" y="2455843"/>
            <a:ext cx="2297774" cy="111206"/>
            <a:chOff x="5960788" y="2548607"/>
            <a:chExt cx="1430612" cy="83151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960788" y="2578876"/>
              <a:ext cx="1430612" cy="23512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Isosceles Triangle 27"/>
            <p:cNvSpPr/>
            <p:nvPr/>
          </p:nvSpPr>
          <p:spPr>
            <a:xfrm rot="5400000" flipH="1">
              <a:off x="6110389" y="2573922"/>
              <a:ext cx="83151" cy="32521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8720959">
            <a:off x="6035589" y="2052414"/>
            <a:ext cx="1949526" cy="1329577"/>
            <a:chOff x="6135287" y="1532422"/>
            <a:chExt cx="1136548" cy="2070037"/>
          </a:xfrm>
        </p:grpSpPr>
        <p:cxnSp>
          <p:nvCxnSpPr>
            <p:cNvPr id="30" name="Straight Connector 29"/>
            <p:cNvCxnSpPr/>
            <p:nvPr/>
          </p:nvCxnSpPr>
          <p:spPr>
            <a:xfrm rot="12879041" flipH="1">
              <a:off x="6135287" y="1532422"/>
              <a:ext cx="1136548" cy="2070037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rot="5400000">
              <a:off x="6178566" y="2520105"/>
              <a:ext cx="112353" cy="45872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19891" y="2591063"/>
            <a:ext cx="2957309" cy="108869"/>
            <a:chOff x="5178162" y="2591329"/>
            <a:chExt cx="2925932" cy="58855"/>
          </a:xfrm>
        </p:grpSpPr>
        <p:grpSp>
          <p:nvGrpSpPr>
            <p:cNvPr id="10" name="Group 9"/>
            <p:cNvGrpSpPr/>
            <p:nvPr/>
          </p:nvGrpSpPr>
          <p:grpSpPr>
            <a:xfrm>
              <a:off x="5178162" y="2591809"/>
              <a:ext cx="2925932" cy="58375"/>
              <a:chOff x="5960788" y="2567257"/>
              <a:chExt cx="1430612" cy="49035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5960788" y="2578876"/>
                <a:ext cx="1430612" cy="23512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" name="Isosceles Triangle 6"/>
              <p:cNvSpPr/>
              <p:nvPr/>
            </p:nvSpPr>
            <p:spPr>
              <a:xfrm rot="5400000">
                <a:off x="6199795" y="2579668"/>
                <a:ext cx="49035" cy="24213"/>
              </a:xfrm>
              <a:prstGeom prst="triangle">
                <a:avLst/>
              </a:prstGeom>
              <a:solidFill>
                <a:schemeClr val="accent2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16416929" flipH="1">
              <a:off x="7815047" y="2592448"/>
              <a:ext cx="47471" cy="45234"/>
            </a:xfrm>
            <a:prstGeom prst="triangle">
              <a:avLst/>
            </a:pr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05100" y="3751817"/>
            <a:ext cx="2220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দর্পণের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প্রতিফলণ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Ribbon 32">
            <a:hlinkClick r:id="rId4" action="ppaction://hlinksldjump"/>
          </p:cNvPr>
          <p:cNvSpPr/>
          <p:nvPr/>
        </p:nvSpPr>
        <p:spPr>
          <a:xfrm>
            <a:off x="2649071" y="510988"/>
            <a:ext cx="3659049" cy="708212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উপকরণ 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1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65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6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6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65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 animBg="1"/>
      <p:bldP spid="32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0619" y="4234533"/>
            <a:ext cx="2454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লক্ষ্য বস্তু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600" y="1371600"/>
            <a:ext cx="2971800" cy="3186099"/>
            <a:chOff x="2368047" y="1120590"/>
            <a:chExt cx="1877228" cy="2529168"/>
          </a:xfrm>
        </p:grpSpPr>
        <p:grpSp>
          <p:nvGrpSpPr>
            <p:cNvPr id="8" name="Group 7"/>
            <p:cNvGrpSpPr/>
            <p:nvPr/>
          </p:nvGrpSpPr>
          <p:grpSpPr>
            <a:xfrm>
              <a:off x="2368047" y="1120590"/>
              <a:ext cx="1877228" cy="2529168"/>
              <a:chOff x="2368047" y="1120590"/>
              <a:chExt cx="1877228" cy="252916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368047" y="1731870"/>
                <a:ext cx="1877228" cy="1917888"/>
                <a:chOff x="2368047" y="1731870"/>
                <a:chExt cx="1877228" cy="1917888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9486" y="1731870"/>
                  <a:ext cx="1354548" cy="13716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2368047" y="1731870"/>
                  <a:ext cx="914400" cy="191788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635675" y="1731870"/>
                  <a:ext cx="609600" cy="18495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Moon 10"/>
              <p:cNvSpPr/>
              <p:nvPr/>
            </p:nvSpPr>
            <p:spPr>
              <a:xfrm rot="5400000">
                <a:off x="2800154" y="1574623"/>
                <a:ext cx="1289553" cy="381487"/>
              </a:xfrm>
              <a:prstGeom prst="moon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3562557" y="1295382"/>
              <a:ext cx="304800" cy="9399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30896" r="42500" b="29702"/>
          <a:stretch/>
        </p:blipFill>
        <p:spPr>
          <a:xfrm>
            <a:off x="1500687" y="1401301"/>
            <a:ext cx="2124880" cy="2860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063588" y="4234533"/>
            <a:ext cx="230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প্রজ্জলিত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মোম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859" y="5354648"/>
            <a:ext cx="831476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অবতল দর্পণের সামনে যে বস্তুটি রেখে প্রতিবিম্ব সৃষ্টি করা হয় তাকে লক্ষ্য বস্তু বলে।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Ribbon 15">
            <a:hlinkClick r:id="rId4" action="ppaction://hlinksldjump"/>
          </p:cNvPr>
          <p:cNvSpPr/>
          <p:nvPr/>
        </p:nvSpPr>
        <p:spPr>
          <a:xfrm>
            <a:off x="2649071" y="510988"/>
            <a:ext cx="3659049" cy="708212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উপকরণ 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6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12036"/>
          <a:stretch/>
        </p:blipFill>
        <p:spPr bwMode="auto">
          <a:xfrm>
            <a:off x="2205318" y="1371600"/>
            <a:ext cx="485684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19387" y="3429000"/>
            <a:ext cx="3542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স্ট্যান্ডসহ আলোক বেঞ্চ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8382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ইঞ্চি বা সেন্টিমিটারে দাগাংকিত যে কাঠের দন্ডটির উপর স্ট্যান্ডের মাধ্যমে যন্ত্রপাতি ব্যবহার করে লক্ষ্য বস্তুর প্রতিবিম্ব তৈরী করা হয় তাকে আলোক বেঞ্চ বলে।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>
            <a:hlinkClick r:id="rId3" action="ppaction://hlinksldjump"/>
          </p:cNvPr>
          <p:cNvSpPr/>
          <p:nvPr/>
        </p:nvSpPr>
        <p:spPr>
          <a:xfrm>
            <a:off x="2649071" y="510988"/>
            <a:ext cx="3659049" cy="708212"/>
          </a:xfrm>
          <a:prstGeom prst="ribbon">
            <a:avLst>
              <a:gd name="adj1" fmla="val 7482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উপকরণ  </a:t>
            </a:r>
            <a:endParaRPr lang="en-US" sz="2800" b="1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3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eelOff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831</Words>
  <Application>Microsoft Office PowerPoint</Application>
  <PresentationFormat>On-screen Show (4:3)</PresentationFormat>
  <Paragraphs>200</Paragraphs>
  <Slides>30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Calibri Light</vt:lpstr>
      <vt:lpstr>Verdana</vt:lpstr>
      <vt:lpstr>Calibri</vt:lpstr>
      <vt:lpstr>Book Antiqua</vt:lpstr>
      <vt:lpstr>Wingdings 2</vt:lpstr>
      <vt:lpstr>Wingdings</vt:lpstr>
      <vt:lpstr>Arial</vt:lpstr>
      <vt:lpstr>Vrinda</vt:lpstr>
      <vt:lpstr>Times New Roman</vt:lpstr>
      <vt:lpstr>NikoshBAN</vt:lpstr>
      <vt:lpstr>Corbel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user</cp:lastModifiedBy>
  <cp:revision>606</cp:revision>
  <dcterms:created xsi:type="dcterms:W3CDTF">2006-08-16T00:00:00Z</dcterms:created>
  <dcterms:modified xsi:type="dcterms:W3CDTF">2024-12-03T15:40:24Z</dcterms:modified>
</cp:coreProperties>
</file>